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2" r:id="rId2"/>
    <p:sldMasterId id="2147483746" r:id="rId3"/>
  </p:sldMasterIdLst>
  <p:notesMasterIdLst>
    <p:notesMasterId r:id="rId24"/>
  </p:notesMasterIdLst>
  <p:sldIdLst>
    <p:sldId id="101664" r:id="rId4"/>
    <p:sldId id="101737" r:id="rId5"/>
    <p:sldId id="101725" r:id="rId6"/>
    <p:sldId id="101720" r:id="rId7"/>
    <p:sldId id="101730" r:id="rId8"/>
    <p:sldId id="101729" r:id="rId9"/>
    <p:sldId id="101734" r:id="rId10"/>
    <p:sldId id="101651" r:id="rId11"/>
    <p:sldId id="1314" r:id="rId12"/>
    <p:sldId id="101713" r:id="rId13"/>
    <p:sldId id="101723" r:id="rId14"/>
    <p:sldId id="101648" r:id="rId15"/>
    <p:sldId id="101715" r:id="rId16"/>
    <p:sldId id="101735" r:id="rId17"/>
    <p:sldId id="101731" r:id="rId18"/>
    <p:sldId id="101732" r:id="rId19"/>
    <p:sldId id="101718" r:id="rId20"/>
    <p:sldId id="101733" r:id="rId21"/>
    <p:sldId id="268" r:id="rId22"/>
    <p:sldId id="1017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269"/>
    <a:srgbClr val="0B7DBB"/>
    <a:srgbClr val="E6E7E8"/>
    <a:srgbClr val="F78D2D"/>
    <a:srgbClr val="6CA439"/>
    <a:srgbClr val="146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6619" autoAdjust="0"/>
  </p:normalViewPr>
  <p:slideViewPr>
    <p:cSldViewPr snapToGrid="0">
      <p:cViewPr varScale="1">
        <p:scale>
          <a:sx n="110" d="100"/>
          <a:sy n="110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7EE60-CF2C-4769-A51B-26354370DA0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284FC-780A-4182-B55E-7554CB401A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8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15" y="201338"/>
            <a:ext cx="1995005" cy="1169295"/>
          </a:xfrm>
          <a:prstGeom prst="rect">
            <a:avLst/>
          </a:prstGeom>
        </p:spPr>
      </p:pic>
      <p:pic>
        <p:nvPicPr>
          <p:cNvPr id="3" name="Picture 2" descr="slid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726"/>
            <a:ext cx="9144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5410912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3" y="1269487"/>
            <a:ext cx="4787540" cy="4605338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6858000" cy="719699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6676734" y="4389045"/>
            <a:ext cx="3957562" cy="990480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3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rot="10800000">
            <a:off x="6198821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2" y="1269487"/>
            <a:ext cx="5935477" cy="4605338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5046063" y="2760062"/>
            <a:ext cx="4230309" cy="3979076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7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6198821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5046063" y="2760062"/>
            <a:ext cx="4230309" cy="3979076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2" y="1269487"/>
            <a:ext cx="5935477" cy="4605338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2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6198821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5046063" y="2760062"/>
            <a:ext cx="4230309" cy="3979076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2" y="1269487"/>
            <a:ext cx="5935477" cy="4605338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3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rot="10800000">
            <a:off x="6198821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5046063" y="2760062"/>
            <a:ext cx="4230309" cy="3979076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2" y="1269487"/>
            <a:ext cx="5935477" cy="4605338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0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6CA439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6CA439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1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17145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86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F78D2D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F78D2D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rgbClr val="595959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17145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6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0B7DBB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0B7DBB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5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rgbClr val="595959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16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17145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7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0C4269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0C4269"/>
            </a:solidFill>
          </a:ln>
        </p:spPr>
        <p:txBody>
          <a:bodyPr anchor="ctr">
            <a:normAutofit/>
          </a:bodyPr>
          <a:lstStyle>
            <a:lvl3pPr>
              <a:defRPr sz="15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1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rgbClr val="0C4269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17145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2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755" y="-6758"/>
            <a:ext cx="9162288" cy="6876288"/>
          </a:xfrm>
          <a:prstGeom prst="rect">
            <a:avLst/>
          </a:prstGeom>
          <a:solidFill>
            <a:srgbClr val="6CA439"/>
          </a:solidFill>
          <a:ln>
            <a:solidFill>
              <a:srgbClr val="6CA4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2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191252" y="2166497"/>
            <a:ext cx="5797466" cy="1450963"/>
          </a:xfrm>
          <a:prstGeom prst="rtTriangle">
            <a:avLst/>
          </a:prstGeom>
          <a:solidFill>
            <a:srgbClr val="005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2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340773" cy="60220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6736" y="2033816"/>
            <a:ext cx="8214752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31"/>
          <p:cNvSpPr>
            <a:spLocks noGrp="1"/>
          </p:cNvSpPr>
          <p:nvPr>
            <p:ph sz="half" idx="16"/>
          </p:nvPr>
        </p:nvSpPr>
        <p:spPr>
          <a:xfrm>
            <a:off x="1092035" y="2210029"/>
            <a:ext cx="3346129" cy="1822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32"/>
          <p:cNvSpPr>
            <a:spLocks noGrp="1"/>
          </p:cNvSpPr>
          <p:nvPr>
            <p:ph sz="half" idx="17"/>
          </p:nvPr>
        </p:nvSpPr>
        <p:spPr>
          <a:xfrm>
            <a:off x="1092034" y="4346596"/>
            <a:ext cx="3346129" cy="1795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Content Placeholder 33"/>
          <p:cNvSpPr>
            <a:spLocks noGrp="1"/>
          </p:cNvSpPr>
          <p:nvPr>
            <p:ph sz="half" idx="18"/>
          </p:nvPr>
        </p:nvSpPr>
        <p:spPr>
          <a:xfrm>
            <a:off x="5417233" y="2210029"/>
            <a:ext cx="3344255" cy="1822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Content Placeholder 34"/>
          <p:cNvSpPr>
            <a:spLocks noGrp="1"/>
          </p:cNvSpPr>
          <p:nvPr>
            <p:ph sz="half" idx="19"/>
          </p:nvPr>
        </p:nvSpPr>
        <p:spPr>
          <a:xfrm>
            <a:off x="5417232" y="4324298"/>
            <a:ext cx="3344255" cy="1795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8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2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8D2D"/>
          </a:solidFill>
          <a:ln>
            <a:solidFill>
              <a:srgbClr val="F78D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2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191252" y="2166497"/>
            <a:ext cx="5797466" cy="1450963"/>
          </a:xfrm>
          <a:prstGeom prst="rtTriangle">
            <a:avLst/>
          </a:prstGeom>
          <a:solidFill>
            <a:srgbClr val="EF5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rgbClr val="0B7DBB"/>
          </a:solidFill>
          <a:ln>
            <a:solidFill>
              <a:srgbClr val="0B7DB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2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191252" y="2166497"/>
            <a:ext cx="5797466" cy="1450963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7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4269"/>
          </a:solidFill>
          <a:ln>
            <a:solidFill>
              <a:srgbClr val="0C42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2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191252" y="2166497"/>
            <a:ext cx="5797466" cy="1450963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7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32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2" y="5261121"/>
            <a:ext cx="2164328" cy="1268536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2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" y="0"/>
            <a:ext cx="918919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2" y="5261121"/>
            <a:ext cx="2164328" cy="1268536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7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14" y="201336"/>
            <a:ext cx="1995005" cy="1169295"/>
          </a:xfrm>
          <a:prstGeom prst="rect">
            <a:avLst/>
          </a:prstGeom>
        </p:spPr>
      </p:pic>
      <p:pic>
        <p:nvPicPr>
          <p:cNvPr id="3" name="Picture 2" descr="slid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726"/>
            <a:ext cx="9144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4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2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0" y="1269488"/>
            <a:ext cx="8340773" cy="60220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6735" y="2033816"/>
            <a:ext cx="8214752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31"/>
          <p:cNvSpPr>
            <a:spLocks noGrp="1"/>
          </p:cNvSpPr>
          <p:nvPr>
            <p:ph sz="half" idx="16"/>
          </p:nvPr>
        </p:nvSpPr>
        <p:spPr>
          <a:xfrm>
            <a:off x="1092034" y="2210027"/>
            <a:ext cx="3346129" cy="1822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32"/>
          <p:cNvSpPr>
            <a:spLocks noGrp="1"/>
          </p:cNvSpPr>
          <p:nvPr>
            <p:ph sz="half" idx="17"/>
          </p:nvPr>
        </p:nvSpPr>
        <p:spPr>
          <a:xfrm>
            <a:off x="1092033" y="4346594"/>
            <a:ext cx="3346129" cy="1795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Content Placeholder 33"/>
          <p:cNvSpPr>
            <a:spLocks noGrp="1"/>
          </p:cNvSpPr>
          <p:nvPr>
            <p:ph sz="half" idx="18"/>
          </p:nvPr>
        </p:nvSpPr>
        <p:spPr>
          <a:xfrm>
            <a:off x="5417232" y="2210027"/>
            <a:ext cx="3344255" cy="1822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Content Placeholder 34"/>
          <p:cNvSpPr>
            <a:spLocks noGrp="1"/>
          </p:cNvSpPr>
          <p:nvPr>
            <p:ph sz="half" idx="19"/>
          </p:nvPr>
        </p:nvSpPr>
        <p:spPr>
          <a:xfrm>
            <a:off x="5417231" y="4324296"/>
            <a:ext cx="3344255" cy="1795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8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26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1462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6CA439"/>
                </a:solidFill>
              </a:defRPr>
            </a:lvl1pPr>
            <a:lvl2pPr>
              <a:defRPr sz="27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72815" y="27564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4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0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2987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F78D2D"/>
                </a:solidFill>
              </a:defRPr>
            </a:lvl1pPr>
            <a:lvl2pPr>
              <a:defRPr sz="27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4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8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2987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0B7DBB"/>
                </a:solidFill>
              </a:defRPr>
            </a:lvl1pPr>
            <a:lvl2pPr>
              <a:defRPr sz="27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4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1462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6CA439"/>
                </a:solidFill>
              </a:defRPr>
            </a:lvl1pPr>
            <a:lvl2pPr>
              <a:defRPr sz="2025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572816" y="275645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5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4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2987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0C4269"/>
                </a:solidFill>
              </a:defRPr>
            </a:lvl1pPr>
            <a:lvl2pPr>
              <a:defRPr sz="27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4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5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5410911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2" y="1269487"/>
            <a:ext cx="4767274" cy="4605338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858000" cy="719699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6676050" y="4390734"/>
            <a:ext cx="3957562" cy="990480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73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410911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2" y="1269487"/>
            <a:ext cx="4767274" cy="4605338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858000" cy="719699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6676734" y="4389045"/>
            <a:ext cx="3957562" cy="990480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76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410911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2" y="1269487"/>
            <a:ext cx="4787540" cy="4605338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858000" cy="719699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6676734" y="4389045"/>
            <a:ext cx="3957562" cy="990480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0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5410911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2" y="1269487"/>
            <a:ext cx="4787540" cy="4605338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858000" cy="719699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6676734" y="4389045"/>
            <a:ext cx="3957562" cy="990480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03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rot="10800000">
            <a:off x="6198820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7"/>
            <a:ext cx="5935477" cy="4605338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5046062" y="2760061"/>
            <a:ext cx="4230309" cy="3979076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62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6198820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5046062" y="2760061"/>
            <a:ext cx="4230309" cy="3979076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7"/>
            <a:ext cx="5935477" cy="4605338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>
            <a:off x="6198820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5046062" y="2760061"/>
            <a:ext cx="4230309" cy="3979076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7"/>
            <a:ext cx="5935477" cy="4605338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5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rners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rot="10800000">
            <a:off x="6198820" y="-4"/>
            <a:ext cx="2945177" cy="2945177"/>
          </a:xfrm>
          <a:prstGeom prst="rtTriangle">
            <a:avLst/>
          </a:pr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5046062" y="2760061"/>
            <a:ext cx="4230309" cy="3979076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7"/>
            <a:ext cx="5935477" cy="4605338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21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6CA439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6CA439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1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22860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2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2987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F78D2D"/>
                </a:solidFill>
              </a:defRPr>
            </a:lvl1pPr>
            <a:lvl2pPr>
              <a:defRPr sz="2025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5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31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F78D2D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F78D2D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rgbClr val="595959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22860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53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0B7DBB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0B7DBB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5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rgbClr val="595959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16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22860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64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" y="0"/>
            <a:ext cx="553262" cy="553262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481511" y="1269488"/>
            <a:ext cx="8049408" cy="60220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12779" y="3215095"/>
            <a:ext cx="3418140" cy="1207274"/>
          </a:xfrm>
          <a:ln>
            <a:solidFill>
              <a:srgbClr val="0C4269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112779" y="4563778"/>
            <a:ext cx="3418140" cy="1207274"/>
          </a:xfrm>
          <a:ln>
            <a:solidFill>
              <a:srgbClr val="0C4269"/>
            </a:solidFill>
          </a:ln>
        </p:spPr>
        <p:txBody>
          <a:bodyPr anchor="ctr"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9" y="259341"/>
            <a:ext cx="1227197" cy="719274"/>
          </a:xfrm>
          <a:prstGeom prst="rect">
            <a:avLst/>
          </a:prstGeom>
        </p:spPr>
      </p:pic>
      <p:sp>
        <p:nvSpPr>
          <p:cNvPr id="11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81511" y="3215096"/>
            <a:ext cx="4531761" cy="2555956"/>
          </a:xfrm>
        </p:spPr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  <a:lvl3pPr>
              <a:defRPr>
                <a:solidFill>
                  <a:srgbClr val="0C4269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20"/>
          </p:nvPr>
        </p:nvSpPr>
        <p:spPr>
          <a:xfrm>
            <a:off x="481013" y="1989138"/>
            <a:ext cx="8050212" cy="635000"/>
          </a:xfrm>
        </p:spPr>
        <p:txBody>
          <a:bodyPr/>
          <a:lstStyle>
            <a:lvl3pPr marL="228600" indent="0">
              <a:buNone/>
              <a:defRPr/>
            </a:lvl3pPr>
          </a:lstStyle>
          <a:p>
            <a:pPr lvl="1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05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755" y="-6758"/>
            <a:ext cx="9162288" cy="6876288"/>
          </a:xfrm>
          <a:prstGeom prst="rect">
            <a:avLst/>
          </a:prstGeom>
          <a:solidFill>
            <a:srgbClr val="6CA439"/>
          </a:solidFill>
          <a:ln>
            <a:solidFill>
              <a:srgbClr val="6CA4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1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191252" y="2166495"/>
            <a:ext cx="5797466" cy="1450963"/>
          </a:xfrm>
          <a:prstGeom prst="rtTriangle">
            <a:avLst/>
          </a:prstGeom>
          <a:solidFill>
            <a:srgbClr val="005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4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8D2D"/>
          </a:solidFill>
          <a:ln>
            <a:solidFill>
              <a:srgbClr val="F78D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1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191252" y="2166495"/>
            <a:ext cx="5797466" cy="1450963"/>
          </a:xfrm>
          <a:prstGeom prst="rtTriangle">
            <a:avLst/>
          </a:prstGeom>
          <a:solidFill>
            <a:srgbClr val="EF5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69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rgbClr val="0B7DBB"/>
          </a:solidFill>
          <a:ln>
            <a:solidFill>
              <a:srgbClr val="0B7DB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1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191252" y="2166495"/>
            <a:ext cx="5797466" cy="1450963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97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4269"/>
          </a:solidFill>
          <a:ln>
            <a:solidFill>
              <a:srgbClr val="0C42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1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191252" y="2166495"/>
            <a:ext cx="5797466" cy="1450963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A43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56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2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1" y="5261121"/>
            <a:ext cx="2164328" cy="1268536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01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" y="0"/>
            <a:ext cx="918919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1" y="5261121"/>
            <a:ext cx="2164328" cy="1268536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31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2987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0B7DBB"/>
                </a:solidFill>
              </a:defRPr>
            </a:lvl1pPr>
            <a:lvl2pPr>
              <a:defRPr sz="2025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5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31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94848" y="0"/>
            <a:ext cx="4349151" cy="6858000"/>
          </a:xfrm>
        </p:spPr>
        <p:txBody>
          <a:bodyPr lIns="822960" rIns="822960" anchor="ctr" anchorCtr="0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27450" y="557517"/>
            <a:ext cx="3445617" cy="118762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C7CBC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27972" y="1936831"/>
            <a:ext cx="3445095" cy="695678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94848" y="0"/>
            <a:ext cx="4355631" cy="126948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449" y="255551"/>
            <a:ext cx="1227197" cy="71927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058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5F7A-59D3-9642-9917-938521064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C0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797E8E"/>
                </a:solidFill>
                <a:latin typeface="Helvetica Neue Light"/>
                <a:cs typeface="Helvetica Neue Light"/>
              </a:defRPr>
            </a:lvl1pPr>
            <a:lvl2pPr>
              <a:defRPr sz="2000" b="0" i="0">
                <a:solidFill>
                  <a:srgbClr val="797E8E"/>
                </a:solidFill>
                <a:latin typeface="Helvetica Neue Light"/>
                <a:cs typeface="Helvetica Neue Light"/>
              </a:defRPr>
            </a:lvl2pPr>
            <a:lvl3pPr>
              <a:defRPr sz="1800" b="0" i="0">
                <a:solidFill>
                  <a:srgbClr val="797E8E"/>
                </a:solidFill>
                <a:latin typeface="Helvetica Neue Light"/>
                <a:cs typeface="Helvetica Neue Light"/>
              </a:defRPr>
            </a:lvl3pPr>
            <a:lvl4pPr>
              <a:defRPr sz="1600" b="0" i="0">
                <a:solidFill>
                  <a:srgbClr val="797E8E"/>
                </a:solidFill>
                <a:latin typeface="Helvetica Neue Light"/>
                <a:cs typeface="Helvetica Neue Light"/>
              </a:defRPr>
            </a:lvl4pPr>
            <a:lvl5pPr>
              <a:defRPr sz="1600" b="0" i="0">
                <a:solidFill>
                  <a:srgbClr val="797E8E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962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3600" b="0" i="0" cap="all">
                <a:latin typeface="Helvetica Neue Light"/>
                <a:cs typeface="Helvetica Neue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416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0030-C22F-4B2B-B975-02A6B2066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9E06D-6F14-44CD-A3DB-66C6790A9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F41CB-B589-42FE-8D9E-B3019B7A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8B8E-6382-475D-AB54-25811138CF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46AFE-926C-445F-B968-7B33DFBE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1FE6-19D5-49C7-A52C-FB850B31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AB91-250C-4CC5-9AB9-4B2066EB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16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2263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wer Right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5410913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2" y="1269487"/>
            <a:ext cx="4767274" cy="4605339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6858000" cy="719699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6676050" y="4390735"/>
            <a:ext cx="3957563" cy="990480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6CA43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1" y="259341"/>
            <a:ext cx="1227197" cy="71927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78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755" y="-6758"/>
            <a:ext cx="9162288" cy="6876288"/>
          </a:xfrm>
          <a:prstGeom prst="rect">
            <a:avLst/>
          </a:prstGeom>
          <a:solidFill>
            <a:srgbClr val="6CA439"/>
          </a:solidFill>
          <a:ln>
            <a:solidFill>
              <a:srgbClr val="6CA4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solidFill>
                <a:srgbClr val="0C426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2" y="5261121"/>
            <a:ext cx="2164328" cy="126853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298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191252" y="2166497"/>
            <a:ext cx="5797466" cy="1450963"/>
          </a:xfrm>
          <a:prstGeom prst="rtTriangle">
            <a:avLst/>
          </a:prstGeom>
          <a:solidFill>
            <a:srgbClr val="005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Left - CMH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5400000">
            <a:off x="0" y="0"/>
            <a:ext cx="553262" cy="553262"/>
          </a:xfrm>
          <a:prstGeom prst="rtTriangle">
            <a:avLst/>
          </a:prstGeom>
          <a:solidFill>
            <a:srgbClr val="0C4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426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465" y="1272987"/>
            <a:ext cx="7595782" cy="103629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rgbClr val="0C4269"/>
                </a:solidFill>
              </a:defRPr>
            </a:lvl1pPr>
            <a:lvl2pPr>
              <a:defRPr sz="2025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for level 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6250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63205" y="2484668"/>
            <a:ext cx="3144838" cy="2330450"/>
          </a:xfrm>
        </p:spPr>
        <p:txBody>
          <a:bodyPr/>
          <a:lstStyle/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4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5410912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2" y="1269487"/>
            <a:ext cx="4767274" cy="4605338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6858000" cy="719699"/>
          </a:xfrm>
        </p:spPr>
        <p:txBody>
          <a:bodyPr/>
          <a:lstStyle>
            <a:lvl1pPr>
              <a:defRPr>
                <a:solidFill>
                  <a:srgbClr val="6CA43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6676050" y="4390734"/>
            <a:ext cx="3957562" cy="990480"/>
          </a:xfrm>
          <a:prstGeom prst="rtTriangle">
            <a:avLst/>
          </a:prstGeom>
          <a:solidFill>
            <a:srgbClr val="6CA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410912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2" y="1269487"/>
            <a:ext cx="4767274" cy="4605338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6858000" cy="719699"/>
          </a:xfrm>
        </p:spPr>
        <p:txBody>
          <a:bodyPr/>
          <a:lstStyle>
            <a:lvl1pPr>
              <a:defRPr>
                <a:solidFill>
                  <a:srgbClr val="F78D2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6676734" y="4389045"/>
            <a:ext cx="3957562" cy="990480"/>
          </a:xfrm>
          <a:prstGeom prst="rtTriangle">
            <a:avLst/>
          </a:prstGeom>
          <a:solidFill>
            <a:srgbClr val="F78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- CMH Sk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410912" y="-6755"/>
            <a:ext cx="3749133" cy="6869821"/>
          </a:xfrm>
          <a:custGeom>
            <a:avLst/>
            <a:gdLst>
              <a:gd name="connsiteX0" fmla="*/ 0 w 3749133"/>
              <a:gd name="connsiteY0" fmla="*/ 6869821 h 6869821"/>
              <a:gd name="connsiteX1" fmla="*/ 2762874 w 3749133"/>
              <a:gd name="connsiteY1" fmla="*/ 6869821 h 6869821"/>
              <a:gd name="connsiteX2" fmla="*/ 3749133 w 3749133"/>
              <a:gd name="connsiteY2" fmla="*/ 2911399 h 6869821"/>
              <a:gd name="connsiteX3" fmla="*/ 3749133 w 3749133"/>
              <a:gd name="connsiteY3" fmla="*/ 0 h 6869821"/>
              <a:gd name="connsiteX4" fmla="*/ 1945496 w 3749133"/>
              <a:gd name="connsiteY4" fmla="*/ 0 h 6869821"/>
              <a:gd name="connsiteX5" fmla="*/ 0 w 3749133"/>
              <a:gd name="connsiteY5" fmla="*/ 6869821 h 68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133" h="6869821">
                <a:moveTo>
                  <a:pt x="0" y="6869821"/>
                </a:moveTo>
                <a:lnTo>
                  <a:pt x="2762874" y="6869821"/>
                </a:lnTo>
                <a:lnTo>
                  <a:pt x="3749133" y="2911399"/>
                </a:lnTo>
                <a:lnTo>
                  <a:pt x="3749133" y="0"/>
                </a:lnTo>
                <a:lnTo>
                  <a:pt x="1945496" y="0"/>
                </a:lnTo>
                <a:lnTo>
                  <a:pt x="0" y="686982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81513" y="1269487"/>
            <a:ext cx="4787540" cy="4605338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6858000" cy="719699"/>
          </a:xfrm>
        </p:spPr>
        <p:txBody>
          <a:bodyPr/>
          <a:lstStyle>
            <a:lvl1pPr>
              <a:defRPr>
                <a:solidFill>
                  <a:srgbClr val="0B7DBB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6676734" y="4389045"/>
            <a:ext cx="3957562" cy="990480"/>
          </a:xfrm>
          <a:prstGeom prst="rtTriangle">
            <a:avLst/>
          </a:prstGeom>
          <a:solidFill>
            <a:srgbClr val="0B7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6CA43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0" y="259341"/>
            <a:ext cx="1227197" cy="71927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4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6745201" cy="719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98914"/>
            <a:ext cx="8229600" cy="3427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7" y="6356352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rgbClr val="0B7DBB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250" b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0" indent="0" algn="l" defTabSz="342900" rtl="0" eaLnBrk="1" latinLnBrk="0" hangingPunct="1">
        <a:spcBef>
          <a:spcPct val="20000"/>
        </a:spcBef>
        <a:buFont typeface="Arial"/>
        <a:buNone/>
        <a:defRPr sz="2100" b="1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0" indent="0" algn="l" defTabSz="3429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34290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685800" indent="-171450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5201" cy="719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98914"/>
            <a:ext cx="8229600" cy="3427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206" y="6356350"/>
            <a:ext cx="37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A3ABB8"/>
                </a:solidFill>
                <a:latin typeface="Arial"/>
                <a:cs typeface="Arial"/>
              </a:defRPr>
            </a:lvl1pPr>
          </a:lstStyle>
          <a:p>
            <a:fld id="{9E2FC6BA-44F0-774E-B8E5-F50C6E28EA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45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B7DB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b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457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9144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6" y="274639"/>
            <a:ext cx="8340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C3DF8-1D74-4D49-9611-8F21AFA416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21765"/>
            <a:ext cx="3505200" cy="4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0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txStyles>
    <p:titleStyle>
      <a:lvl1pPr algn="r" defTabSz="457200" rtl="0" eaLnBrk="1" latinLnBrk="0" hangingPunct="1">
        <a:spcBef>
          <a:spcPct val="0"/>
        </a:spcBef>
        <a:buNone/>
        <a:defRPr sz="2800" b="0" i="0" kern="1200">
          <a:solidFill>
            <a:srgbClr val="11428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5CC3-5A4F-4E94-8DEF-20DFBD3482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6175" y="6356350"/>
            <a:ext cx="377825" cy="365125"/>
          </a:xfrm>
        </p:spPr>
        <p:txBody>
          <a:bodyPr/>
          <a:lstStyle/>
          <a:p>
            <a:fld id="{9E2FC6BA-44F0-774E-B8E5-F50C6E28EA7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B7DB93F-67E4-4610-9E77-9CE69A2D731C}"/>
              </a:ext>
            </a:extLst>
          </p:cNvPr>
          <p:cNvSpPr txBox="1">
            <a:spLocks/>
          </p:cNvSpPr>
          <p:nvPr/>
        </p:nvSpPr>
        <p:spPr>
          <a:xfrm>
            <a:off x="907643" y="1651992"/>
            <a:ext cx="7328713" cy="369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B7DB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Downtown Morgan Hill </a:t>
            </a:r>
          </a:p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Property Owner Meeting</a:t>
            </a:r>
          </a:p>
          <a:p>
            <a:pPr algn="ctr"/>
            <a:br>
              <a:rPr lang="en-US" sz="32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EA354-41A2-498F-B83B-8300FA9CA4A6}"/>
              </a:ext>
            </a:extLst>
          </p:cNvPr>
          <p:cNvSpPr txBox="1"/>
          <p:nvPr/>
        </p:nvSpPr>
        <p:spPr>
          <a:xfrm>
            <a:off x="4337770" y="6410403"/>
            <a:ext cx="466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September 19, 2022 </a:t>
            </a:r>
          </a:p>
        </p:txBody>
      </p:sp>
    </p:spTree>
    <p:extLst>
      <p:ext uri="{BB962C8B-B14F-4D97-AF65-F5344CB8AC3E}">
        <p14:creationId xmlns:p14="http://schemas.microsoft.com/office/powerpoint/2010/main" val="376333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4A59C4-390A-4D8D-AEEA-FD7B9784E0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69487"/>
            <a:ext cx="7299433" cy="4605339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Downtown PBID was established in 2006 and ended in 2013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PBID supported many efforts, including: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2013 the City Council terminated the PBID management agreement due to a lapse in the tax-exempt corporation status.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$106,000 of previous MHDPBID Funds remain available 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79612-981B-4F14-9B7B-A78657A7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Hill PBID History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786211-BE86-443D-A286-2E62804BA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87131"/>
              </p:ext>
            </p:extLst>
          </p:nvPr>
        </p:nvGraphicFramePr>
        <p:xfrm>
          <a:off x="1008992" y="2592371"/>
          <a:ext cx="6205304" cy="1649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326">
                  <a:extLst>
                    <a:ext uri="{9D8B030D-6E8A-4147-A177-3AD203B41FA5}">
                      <a16:colId xmlns:a16="http://schemas.microsoft.com/office/drawing/2014/main" val="1392853649"/>
                    </a:ext>
                  </a:extLst>
                </a:gridCol>
                <a:gridCol w="1551326">
                  <a:extLst>
                    <a:ext uri="{9D8B030D-6E8A-4147-A177-3AD203B41FA5}">
                      <a16:colId xmlns:a16="http://schemas.microsoft.com/office/drawing/2014/main" val="454721942"/>
                    </a:ext>
                  </a:extLst>
                </a:gridCol>
                <a:gridCol w="1551326">
                  <a:extLst>
                    <a:ext uri="{9D8B030D-6E8A-4147-A177-3AD203B41FA5}">
                      <a16:colId xmlns:a16="http://schemas.microsoft.com/office/drawing/2014/main" val="4083639825"/>
                    </a:ext>
                  </a:extLst>
                </a:gridCol>
                <a:gridCol w="1551326">
                  <a:extLst>
                    <a:ext uri="{9D8B030D-6E8A-4147-A177-3AD203B41FA5}">
                      <a16:colId xmlns:a16="http://schemas.microsoft.com/office/drawing/2014/main" val="4136562695"/>
                    </a:ext>
                  </a:extLst>
                </a:gridCol>
              </a:tblGrid>
              <a:tr h="6415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trash and recycle bins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materials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banners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201622"/>
                  </a:ext>
                </a:extLst>
              </a:tr>
              <a:tr h="36659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08007"/>
                  </a:ext>
                </a:extLst>
              </a:tr>
              <a:tr h="6415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 system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flower baskets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flags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benches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0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61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CCA9B9-9799-C0DA-D382-1E4F57569A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512" y="1433384"/>
            <a:ext cx="7612164" cy="4441442"/>
          </a:xfrm>
        </p:spPr>
        <p:txBody>
          <a:bodyPr/>
          <a:lstStyle/>
          <a:p>
            <a:pPr marL="0" indent="0">
              <a:buNone/>
            </a:pPr>
            <a:r>
              <a:rPr lang="en-US" sz="24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provide improvements, maintenance, and activities which constitute and convey a special benefit to assessed parcels.  </a:t>
            </a:r>
          </a:p>
          <a:p>
            <a:pPr marL="0" indent="0">
              <a:buNone/>
            </a:pPr>
            <a:endParaRPr lang="en-US" sz="2400" spc="-1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spc="-1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Proposed Management District Plan:</a:t>
            </a:r>
          </a:p>
          <a:p>
            <a:r>
              <a:rPr lang="en-US" sz="24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Clean and Safe programs – 60%</a:t>
            </a:r>
          </a:p>
          <a:p>
            <a:r>
              <a:rPr lang="en-US" sz="24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 Improvements and Art Installations – 15%</a:t>
            </a:r>
          </a:p>
          <a:p>
            <a:r>
              <a:rPr lang="en-US" sz="24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Marketing and Special Events – 10%</a:t>
            </a:r>
          </a:p>
          <a:p>
            <a:r>
              <a:rPr lang="en-US" sz="24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Administration – 10%</a:t>
            </a:r>
          </a:p>
          <a:p>
            <a:r>
              <a:rPr lang="en-US" sz="2400" spc="-1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Contingency/Reserve – 5%</a:t>
            </a:r>
            <a:endParaRPr lang="en-US" sz="2400" spc="-15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9B5D4-2701-3B72-0679-5D90E9F3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MHPBID Purpose</a:t>
            </a:r>
          </a:p>
        </p:txBody>
      </p:sp>
    </p:spTree>
    <p:extLst>
      <p:ext uri="{BB962C8B-B14F-4D97-AF65-F5344CB8AC3E}">
        <p14:creationId xmlns:p14="http://schemas.microsoft.com/office/powerpoint/2010/main" val="207025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099B5C-2205-41F3-92BC-71434F8DC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901" y="1150071"/>
            <a:ext cx="6287678" cy="533557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Improving security – Security Cameras/Cadets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Adding lighting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Improving sidewalk cleaning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Improving landscape maintenance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Maintaining tree t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winkle lighting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Decluttering sidewalks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Directional/Wayfinding signage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Holiday Decorations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Art Installations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Destination Marketing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 Events/Programming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0D1FB4-9CC6-4AA0-93D8-9D06450C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MHPBID Programming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243D9-C918-45D5-B8AA-FA7180F5B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2FC6BA-44F0-774E-B8E5-F50C6E28EA7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302F4D5-295B-477D-9ECB-1FE95CF4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70" y="3792472"/>
            <a:ext cx="4497230" cy="306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18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99F3A-FFD2-C7DC-0617-0174362F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35" y="937729"/>
            <a:ext cx="4353664" cy="56312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B5D6BD-2916-43AA-B1E7-B6B7E22C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064"/>
            <a:ext cx="6858000" cy="70527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MHPBID Boundary</a:t>
            </a:r>
          </a:p>
        </p:txBody>
      </p:sp>
    </p:spTree>
    <p:extLst>
      <p:ext uri="{BB962C8B-B14F-4D97-AF65-F5344CB8AC3E}">
        <p14:creationId xmlns:p14="http://schemas.microsoft.com/office/powerpoint/2010/main" val="428438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A991AF-DECD-5784-F021-734675D1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MHPBID Assessments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ED7B37-3D47-1A17-EC0A-81B18B6E0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93028"/>
              </p:ext>
            </p:extLst>
          </p:nvPr>
        </p:nvGraphicFramePr>
        <p:xfrm>
          <a:off x="531224" y="2151947"/>
          <a:ext cx="7438887" cy="2160562"/>
        </p:xfrm>
        <a:graphic>
          <a:graphicData uri="http://schemas.openxmlformats.org/drawingml/2006/table">
            <a:tbl>
              <a:tblPr firstRow="1" firstCol="1" bandRow="1"/>
              <a:tblGrid>
                <a:gridCol w="1817733">
                  <a:extLst>
                    <a:ext uri="{9D8B030D-6E8A-4147-A177-3AD203B41FA5}">
                      <a16:colId xmlns:a16="http://schemas.microsoft.com/office/drawing/2014/main" val="1047923907"/>
                    </a:ext>
                  </a:extLst>
                </a:gridCol>
                <a:gridCol w="2810577">
                  <a:extLst>
                    <a:ext uri="{9D8B030D-6E8A-4147-A177-3AD203B41FA5}">
                      <a16:colId xmlns:a16="http://schemas.microsoft.com/office/drawing/2014/main" val="1444600072"/>
                    </a:ext>
                  </a:extLst>
                </a:gridCol>
                <a:gridCol w="2810577">
                  <a:extLst>
                    <a:ext uri="{9D8B030D-6E8A-4147-A177-3AD203B41FA5}">
                      <a16:colId xmlns:a16="http://schemas.microsoft.com/office/drawing/2014/main" val="177374014"/>
                    </a:ext>
                  </a:extLst>
                </a:gridCol>
              </a:tblGrid>
              <a:tr h="10802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Parcel type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Square Footage 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Assessment rate (sq. ft.)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Linear Frontage 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Assessment rate (ln. ft.)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06788"/>
                  </a:ext>
                </a:extLst>
              </a:tr>
              <a:tr h="5401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Commercial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$0.10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$5.00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20400"/>
                  </a:ext>
                </a:extLst>
              </a:tr>
              <a:tr h="5401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Non-profit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$0.04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20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$2.00</a:t>
                      </a:r>
                      <a:endParaRPr lang="en-US" sz="2000" spc="-15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157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FD4B38-FF59-4641-B9C5-7F294838AC50}"/>
              </a:ext>
            </a:extLst>
          </p:cNvPr>
          <p:cNvSpPr txBox="1"/>
          <p:nvPr/>
        </p:nvSpPr>
        <p:spPr>
          <a:xfrm>
            <a:off x="531223" y="1219200"/>
            <a:ext cx="7302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to property owners is weighted based on size, location of property and direct benefit from services.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00BEC-D738-F855-A52F-FC410429554D}"/>
              </a:ext>
            </a:extLst>
          </p:cNvPr>
          <p:cNvSpPr txBox="1"/>
          <p:nvPr/>
        </p:nvSpPr>
        <p:spPr>
          <a:xfrm>
            <a:off x="457200" y="4537370"/>
            <a:ext cx="73769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formation is for a 5-year period.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 family, single-family and vacant parcels are not included in the assessment.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don’t begin until 2024.</a:t>
            </a:r>
          </a:p>
        </p:txBody>
      </p:sp>
    </p:spTree>
    <p:extLst>
      <p:ext uri="{BB962C8B-B14F-4D97-AF65-F5344CB8AC3E}">
        <p14:creationId xmlns:p14="http://schemas.microsoft.com/office/powerpoint/2010/main" val="209870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EC5659-1D1B-8F24-20EC-EAD1C0E6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8" y="2434280"/>
            <a:ext cx="7179676" cy="17818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214E62-057A-FE6D-BB23-2A098F0A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MHPBID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4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6E1D64-9826-4E74-F6F9-1AD2310DC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55237"/>
            <a:ext cx="6462985" cy="460533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One</a:t>
            </a:r>
            <a:r>
              <a:rPr lang="en-US" sz="20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0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MHPBID formation requires submittal of petitions from property owners representing more than 50% of the total assessment.  </a:t>
            </a:r>
          </a:p>
          <a:p>
            <a:pPr marL="0" indent="0">
              <a:buNone/>
            </a:pPr>
            <a:endParaRPr lang="en-US" sz="1800" spc="-1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u="sng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Two</a:t>
            </a:r>
            <a:r>
              <a:rPr lang="en-US" sz="20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000" spc="-15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“Right to Vote on Taxes Act” (also known as Prop 218) requires a ballot vote in which more than 50% of the ballots received, weighted by assessment, be in support of the MHPBID formation.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EECF0B-5090-4A8A-37E8-D0FA94E9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MHPBID Formation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4518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131AF-72E9-429C-88D4-9B6AD3F23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780" y="1223319"/>
            <a:ext cx="7804244" cy="47326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will provide seed money to fund PBID formation.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to get reimbursed over time once PBID is formed.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PBID can help cover growing needs of Downtown —sharing cost with other property owners.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non-profit will be formed to manage PBID.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to withhold petition and ballot support until majority of private sector petitions are secured. 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PBID group to direct spending from previous PBID assessments ($106,000).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9F8B3A-1B10-4472-ACA0-B33CC9BE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PBID Formation Assumptions</a:t>
            </a:r>
          </a:p>
        </p:txBody>
      </p:sp>
    </p:spTree>
    <p:extLst>
      <p:ext uri="{BB962C8B-B14F-4D97-AF65-F5344CB8AC3E}">
        <p14:creationId xmlns:p14="http://schemas.microsoft.com/office/powerpoint/2010/main" val="67784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131AF-72E9-429C-88D4-9B6AD3F23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489" y="1166949"/>
            <a:ext cx="8035021" cy="49033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– City Staff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Petition Gathering Phase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28, 2002 – City Council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of Intention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authorizing City Manager to sign ballot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29, 2022 – City Staff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Ballots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Public Hearing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16, 2022 – City Council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Hearing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of Formation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2024 – County Assessor's Office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collection begins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9F8B3A-1B10-4472-ACA0-B33CC9BE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PBID Formation Next Steps</a:t>
            </a:r>
          </a:p>
        </p:txBody>
      </p:sp>
    </p:spTree>
    <p:extLst>
      <p:ext uri="{BB962C8B-B14F-4D97-AF65-F5344CB8AC3E}">
        <p14:creationId xmlns:p14="http://schemas.microsoft.com/office/powerpoint/2010/main" val="199626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6EB9B4F-A88F-497B-8A1C-06A69C672D97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10220" r="10220"/>
          <a:stretch>
            <a:fillRect/>
          </a:stretch>
        </p:blipFill>
        <p:spPr bwMode="auto">
          <a:xfrm>
            <a:off x="4882229" y="762000"/>
            <a:ext cx="3733799" cy="588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Vision Statement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27972" y="1936830"/>
            <a:ext cx="4196428" cy="3930570"/>
          </a:xfrm>
        </p:spPr>
        <p:txBody>
          <a:bodyPr>
            <a:normAutofit/>
          </a:bodyPr>
          <a:lstStyle/>
          <a:p>
            <a:r>
              <a:rPr lang="en-US" sz="1900" dirty="0"/>
              <a:t>“Strengthening Downtown as the </a:t>
            </a:r>
            <a:r>
              <a:rPr lang="en-US" sz="19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gathering place</a:t>
            </a:r>
            <a:r>
              <a:rPr lang="en-US" sz="1900" dirty="0"/>
              <a:t>, a connecting force, the social and activity </a:t>
            </a:r>
            <a:r>
              <a:rPr lang="en-US" sz="19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heart</a:t>
            </a:r>
            <a:r>
              <a:rPr lang="en-US" sz="1900" dirty="0"/>
              <a:t> of Morgan Hill, is the overriding aspiration of this Plan – a place where residents from </a:t>
            </a:r>
            <a:r>
              <a:rPr lang="en-US" sz="19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all</a:t>
            </a:r>
            <a:r>
              <a:rPr lang="en-US" sz="1900" dirty="0"/>
              <a:t> segments of the </a:t>
            </a:r>
            <a:r>
              <a:rPr lang="en-US" sz="19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community</a:t>
            </a:r>
            <a:r>
              <a:rPr lang="en-US" sz="1900" dirty="0"/>
              <a:t> can live, work, meet, shop, dine and participate in public celebrations, and share in the richness of Morgan Hill’s community life. It will be </a:t>
            </a:r>
            <a:r>
              <a:rPr lang="en-US" sz="19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 place like nowhere </a:t>
            </a:r>
            <a:r>
              <a:rPr lang="en-US" sz="1900" dirty="0"/>
              <a:t>else – a place with its own scale, character and uses.”</a:t>
            </a:r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F5F7A-59D3-9642-9917-938521064C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5F148-26FC-4AD2-B971-459FA7FC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A3404-B4AD-40AE-94AC-8A4D8B5B2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5F148-26FC-4AD2-B971-459FA7FC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A3404-B4AD-40AE-94AC-8A4D8B5B2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2B9E5-9190-AE88-4F98-C0566F4BC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512" y="1088571"/>
            <a:ext cx="6277634" cy="4786255"/>
          </a:xfrm>
        </p:spPr>
        <p:txBody>
          <a:bodyPr/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Alara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Cellars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Sushi Confidential</a:t>
            </a: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Palmerino’s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Italian Market &amp; Deli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Depot Street Pizza</a:t>
            </a: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Urbn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Ranch</a:t>
            </a: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Cigarland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Bike Therapy (Specialized Store)</a:t>
            </a: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bLoom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Lashes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VOICES Charter School @ CCC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Giorgio’s Italian Grill &amp; Pizzeria – mid October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MOHI Farms – mid October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B25F7-8E4C-7554-2462-700D003C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New Businesses</a:t>
            </a:r>
          </a:p>
        </p:txBody>
      </p:sp>
    </p:spTree>
    <p:extLst>
      <p:ext uri="{BB962C8B-B14F-4D97-AF65-F5344CB8AC3E}">
        <p14:creationId xmlns:p14="http://schemas.microsoft.com/office/powerpoint/2010/main" val="95132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2B9E5-9190-AE88-4F98-C0566F4BC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511" y="1184367"/>
            <a:ext cx="7460705" cy="5016136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Lumberyard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49 Residential Units &amp; 3,000 SF Commercial Space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EDES Art Gallery (Groundbreaking 9/22)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Hotel MOHI (Addendum submitted)</a:t>
            </a:r>
          </a:p>
          <a:p>
            <a:pPr marL="0" indent="0">
              <a:buNone/>
            </a:pP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Depot Ave Realignment (expected completion Nov 1)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E. Dunne Ave Detour for Hale Ave Extension (ends 9/26)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Outdoor Dining Program	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Semi-permanent Parklets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Sidewalk Café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Code Enforcement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B25F7-8E4C-7554-2462-700D003C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Projects</a:t>
            </a:r>
          </a:p>
        </p:txBody>
      </p:sp>
    </p:spTree>
    <p:extLst>
      <p:ext uri="{BB962C8B-B14F-4D97-AF65-F5344CB8AC3E}">
        <p14:creationId xmlns:p14="http://schemas.microsoft.com/office/powerpoint/2010/main" val="111593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2B9E5-9190-AE88-4F98-C0566F4BC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512" y="994340"/>
            <a:ext cx="6611266" cy="5319374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Farmer’s Market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(on-going)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Sidewalk Saturdays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(through November)</a:t>
            </a:r>
          </a:p>
          <a:p>
            <a:pPr marL="0" indent="0">
              <a:buNone/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Morgan Hill Chamber Car Show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Saturday, September 24, 2022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Monterey Rd reduced to one lane (Main to 4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Trick or Treat 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Light Parade</a:t>
            </a:r>
          </a:p>
          <a:p>
            <a:pPr marL="0" indent="0">
              <a:buNone/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Mushroom Mardi Gras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re-evaluating future Downtown events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need for safety &amp; security measures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to downtown cleanliness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B25F7-8E4C-7554-2462-700D003C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	</a:t>
            </a:r>
          </a:p>
        </p:txBody>
      </p:sp>
    </p:spTree>
    <p:extLst>
      <p:ext uri="{BB962C8B-B14F-4D97-AF65-F5344CB8AC3E}">
        <p14:creationId xmlns:p14="http://schemas.microsoft.com/office/powerpoint/2010/main" val="185618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82B9E5-9190-AE88-4F98-C0566F4BC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512" y="923109"/>
            <a:ext cx="6611266" cy="539931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Lane Reduction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Ballot: Measure B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Citizens’ initiative amending the General Plan to require voter approval of any future Monterey Road lane reduction</a:t>
            </a:r>
          </a:p>
          <a:p>
            <a:pPr lvl="1">
              <a:spcBef>
                <a:spcPts val="0"/>
              </a:spcBef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Management Plan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Parking (20 min)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restaurants pick-up/delivery services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all businesses with drop-off &amp; pick-up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motorcycle parking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requires enforcement</a:t>
            </a:r>
          </a:p>
          <a:p>
            <a:pPr lvl="1" indent="-342900">
              <a:spcBef>
                <a:spcPts val="0"/>
              </a:spcBef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Cadet Program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 – Sat, 5-10pm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through October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route/touchpoints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B25F7-8E4C-7554-2462-700D003C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Traffic, Parking &amp; Safety</a:t>
            </a:r>
          </a:p>
        </p:txBody>
      </p:sp>
    </p:spTree>
    <p:extLst>
      <p:ext uri="{BB962C8B-B14F-4D97-AF65-F5344CB8AC3E}">
        <p14:creationId xmlns:p14="http://schemas.microsoft.com/office/powerpoint/2010/main" val="175921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5F148-26FC-4AD2-B971-459FA7FC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Property Based Improvement District (PBID)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A3404-B4AD-40AE-94AC-8A4D8B5B2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3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AF746-3A55-4E84-BDC5-C9E463039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798" y="1898469"/>
            <a:ext cx="6701122" cy="3976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2, 2022, the City Council approved and authorized the City Manager to execute and administer a consulting agreement with Civitas Advisors to explore the formation of a Property Based Improvement District (PBID) in Downtown; and direct the City Manager to sign the PBID petition indicating the City’s support of the PBID formation. 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action is consistent with: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Economic Blueprint - Action #21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Covid-19 Business Recovery Plan  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0D1FB4-9CC6-4AA0-93D8-9D06450C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6" y="411034"/>
            <a:ext cx="6891662" cy="10084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PBID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City Council 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243D9-C918-45D5-B8AA-FA7180F5B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DC5B67B-A6E8-4A19-BDF4-091D51F2FD6F}"/>
              </a:ext>
            </a:extLst>
          </p:cNvPr>
          <p:cNvSpPr txBox="1">
            <a:spLocks/>
          </p:cNvSpPr>
          <p:nvPr/>
        </p:nvSpPr>
        <p:spPr>
          <a:xfrm>
            <a:off x="552136" y="1481778"/>
            <a:ext cx="6338858" cy="460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250" b="0" kern="1200">
                <a:solidFill>
                  <a:srgbClr val="0C4269"/>
                </a:solidFill>
                <a:latin typeface="Arial"/>
                <a:ea typeface="+mn-ea"/>
                <a:cs typeface="Arial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34290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685800" indent="-171450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9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9695E6-6DB1-41AC-8725-C98F9562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186565"/>
            <a:ext cx="7338767" cy="49867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benefit assessment district that provides maintenance, public safety, beautification, and economic development programs </a:t>
            </a:r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 and beyond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City’s basic level of services.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 Council can establish a PBID after the owners of the district have indicated their support (or lack of opposition) for the PBID via petition, ballot or protest proceeding.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Property assessments are determined by an Engineer’s Report that is included in the Management District Plan.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9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 contracts with a nonprofit organization (normally owner’s association) to administer/provide services and improvements.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9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Nonprofit prepares an Annual Report which is used by the City as a basis for decision making and accountability.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3C55D5-71BA-4570-9652-053E55ED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PBID?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ACA324D-2A2B-4FBA-BFE8-259DC071B3DB}"/>
              </a:ext>
            </a:extLst>
          </p:cNvPr>
          <p:cNvSpPr txBox="1">
            <a:spLocks/>
          </p:cNvSpPr>
          <p:nvPr/>
        </p:nvSpPr>
        <p:spPr>
          <a:xfrm>
            <a:off x="4572000" y="1952954"/>
            <a:ext cx="3843207" cy="345400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C4269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9144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endParaRPr lang="en-US" sz="1500" dirty="0"/>
          </a:p>
          <a:p>
            <a:pPr fontAlgn="base">
              <a:spcAft>
                <a:spcPct val="0"/>
              </a:spcAf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201024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74747"/>
      </a:dk2>
      <a:lt2>
        <a:srgbClr val="EEECE1"/>
      </a:lt2>
      <a:accent1>
        <a:srgbClr val="0B7DBB"/>
      </a:accent1>
      <a:accent2>
        <a:srgbClr val="F78D2D"/>
      </a:accent2>
      <a:accent3>
        <a:srgbClr val="6CA439"/>
      </a:accent3>
      <a:accent4>
        <a:srgbClr val="005838"/>
      </a:accent4>
      <a:accent5>
        <a:srgbClr val="0C4269"/>
      </a:accent5>
      <a:accent6>
        <a:srgbClr val="5D9985"/>
      </a:accent6>
      <a:hlink>
        <a:srgbClr val="67C8C7"/>
      </a:hlink>
      <a:folHlink>
        <a:srgbClr val="C21F4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74747"/>
      </a:dk2>
      <a:lt2>
        <a:srgbClr val="EEECE1"/>
      </a:lt2>
      <a:accent1>
        <a:srgbClr val="0B7DBB"/>
      </a:accent1>
      <a:accent2>
        <a:srgbClr val="F78D2D"/>
      </a:accent2>
      <a:accent3>
        <a:srgbClr val="6CA439"/>
      </a:accent3>
      <a:accent4>
        <a:srgbClr val="005838"/>
      </a:accent4>
      <a:accent5>
        <a:srgbClr val="0C4269"/>
      </a:accent5>
      <a:accent6>
        <a:srgbClr val="5D9985"/>
      </a:accent6>
      <a:hlink>
        <a:srgbClr val="67C8C7"/>
      </a:hlink>
      <a:folHlink>
        <a:srgbClr val="C21F4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24148</TotalTime>
  <Words>1019</Words>
  <Application>Microsoft Office PowerPoint</Application>
  <PresentationFormat>On-screen Show (4:3)</PresentationFormat>
  <Paragraphs>176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Helvetica</vt:lpstr>
      <vt:lpstr>Helvetica Neue Light</vt:lpstr>
      <vt:lpstr>Symbol</vt:lpstr>
      <vt:lpstr>Times New Roman</vt:lpstr>
      <vt:lpstr>Wingdings</vt:lpstr>
      <vt:lpstr>1_Office Theme</vt:lpstr>
      <vt:lpstr>2_Office Theme</vt:lpstr>
      <vt:lpstr>Custom Design</vt:lpstr>
      <vt:lpstr>PowerPoint Presentation</vt:lpstr>
      <vt:lpstr>Welcome  &amp;  Introductions</vt:lpstr>
      <vt:lpstr>Downtown New Businesses</vt:lpstr>
      <vt:lpstr>Downtown Projects</vt:lpstr>
      <vt:lpstr>Events </vt:lpstr>
      <vt:lpstr>Traffic, Parking &amp; Safety</vt:lpstr>
      <vt:lpstr>Property Based Improvement District (PBID)</vt:lpstr>
      <vt:lpstr>PBID Previous City Council Action</vt:lpstr>
      <vt:lpstr>What is a PBID?</vt:lpstr>
      <vt:lpstr>Morgan Hill PBID History</vt:lpstr>
      <vt:lpstr>MHPBID Purpose</vt:lpstr>
      <vt:lpstr>Examples of MHPBID Programming</vt:lpstr>
      <vt:lpstr>Proposed MHPBID Boundary</vt:lpstr>
      <vt:lpstr>Proposed MHPBID Assessments</vt:lpstr>
      <vt:lpstr>Proposed MHPBID Assessments</vt:lpstr>
      <vt:lpstr>MHPBID Formation Requirements</vt:lpstr>
      <vt:lpstr>PBID Formation Assumptions</vt:lpstr>
      <vt:lpstr>PBID Formation Next Steps</vt:lpstr>
      <vt:lpstr>Vision Statement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Monterey Road Traffic Calming and Beautification Project</dc:title>
  <dc:creator>Edith Ramirez</dc:creator>
  <cp:lastModifiedBy>Matt Mahood</cp:lastModifiedBy>
  <cp:revision>41</cp:revision>
  <dcterms:created xsi:type="dcterms:W3CDTF">2021-08-25T03:13:49Z</dcterms:created>
  <dcterms:modified xsi:type="dcterms:W3CDTF">2022-09-19T17:36:25Z</dcterms:modified>
</cp:coreProperties>
</file>